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2" r:id="rId2"/>
    <p:sldId id="290" r:id="rId3"/>
    <p:sldId id="282" r:id="rId4"/>
    <p:sldId id="289" r:id="rId5"/>
    <p:sldId id="278" r:id="rId6"/>
    <p:sldId id="270" r:id="rId7"/>
    <p:sldId id="285" r:id="rId8"/>
    <p:sldId id="27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dia Blostein" initials="NB" lastIdx="1" clrIdx="0">
    <p:extLst>
      <p:ext uri="{19B8F6BF-5375-455C-9EA6-DF929625EA0E}">
        <p15:presenceInfo xmlns:p15="http://schemas.microsoft.com/office/powerpoint/2012/main" userId="Nadia Bloste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69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27" autoAdjust="0"/>
    <p:restoredTop sz="94771"/>
  </p:normalViewPr>
  <p:slideViewPr>
    <p:cSldViewPr snapToGrid="0">
      <p:cViewPr varScale="1">
        <p:scale>
          <a:sx n="85" d="100"/>
          <a:sy n="85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EE388-6C86-E04E-890F-2D0A657491B1}" type="datetimeFigureOut">
              <a:rPr lang="en-US" smtClean="0"/>
              <a:t>5/22/20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0F667-4542-BD4E-9784-55B1BD275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342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26C9BF-7597-2541-922F-F2F8899F19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671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459D1D-BD59-4285-B341-86D1AA5E5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315F493-87F2-4AA4-8043-BE9DE8973F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A03124-6CD0-4EFF-A2B2-3956DA6C0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023D32-644C-45D3-8937-AF8D7423E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73C2A3-80C3-4C0D-A153-A346234F0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2425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19A677-D261-428B-8CD5-3942B5DF2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182A30A-7A6E-45B4-B63D-C845A73A30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B8E3F98-0BCE-446E-A320-33D8A99AC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11FE4B9-E896-473B-A2A7-E6F54D914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2326FE-5D57-422F-B742-AF4392546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501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49789B2-E322-4C77-9EE0-C4680685AA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76F70F3-9E88-4BA1-83D0-6E7B35879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E60D106-36E4-4BD1-9366-C3B44B3A1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D8ED1A-BCFF-426B-B8BE-FDF452A4B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9F0F9C-C183-486C-AE40-CA8EC26C0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887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532E09-6954-459B-9B4A-3DCB41AA5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347AC8-A9FB-45B2-8BFD-7D2FAC41B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1896E1A-56D6-4A94-8905-CA18DF418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BB59D6F-5465-4FAE-84A8-737E53EFB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2103C3-C1B2-4D93-8D50-9705DD2D3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2450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7A4478-06CB-4584-80D9-C99C19767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80EAFAD-1B0D-4908-A7B9-61C8674D2A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645CA16-2928-4C23-AEEB-30F372EC6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D912CC1-3069-4807-A662-E7858E27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BE5C74-C3C8-492D-BBBE-5DE773ACB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5053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333A07-764C-4A76-A7B4-8ACB70A2A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AB9CE0-4A8A-4AED-8DAE-994A624C8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676E92E-1149-43D0-A1B7-D584CDA35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46A846B-14D6-43A4-8E5A-69F8A7A87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9B8BED6-8328-4AEF-8347-2F9A57BBE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53135B0-C5B7-4C58-8FA5-6AD23AD4D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8002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59DACA-9B3F-4E8B-82B8-8B1A3277E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430F050-C7FC-40B2-8527-805B37942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6D26C6B-0769-4CB5-A1F3-E7D0458D6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C573946-DAB2-45D0-861C-7FFAC1B90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B6A8DF2-1ABA-4105-BEFD-FBC2369091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C76C250-5836-4F72-8E95-DE98DABE2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59EDC6E-5AB0-47BA-B05D-2E7A944F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70C39BE-9714-4301-B079-F1FB713D7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205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7E4259-5B3E-44E9-BBE6-51B8F20A0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7D0B63E-836E-4388-A2F2-916A2F7D6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F257C10-9A2E-4D6C-92AA-5B5AE9BDB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64DDFE6-7BD8-4E2F-9B75-3381F0F28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4490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0B6A250-6D5E-4CEE-BA42-B53F7A08D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C6F98A1-7DA7-4DBF-BCDC-4DCF677D7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5282B61-BFFE-4369-818C-7889CBDD2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8158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381449-1226-48CD-B385-4C04E69A7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4C0ACD-D43B-44AF-AB00-57A34BCA9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8A4C104-C60B-47E4-8D18-184D397745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376DCAD-60C1-441B-8A14-E528A7B78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4272AEB-42E8-4435-841C-EB1FBCC8F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B783104-FA19-4A6D-AB45-CD5DA6694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5754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9EA6A7-7D05-48FB-8CE8-D86CC5129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E7ED839-0684-43FB-86CC-7B2A348E4E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4506E2C-0EF2-4AF6-BAC2-D3302255C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ECC23FE-D0B6-465A-B58F-8F517B522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CB1E2A1-2FA5-48C1-8F8F-AF246DD5A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FD5FB4E-E6D8-406E-A36D-A3455A0B5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3240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DFABC7B-206B-4643-88A0-6CB966D9D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F534473-E7ED-4F71-B568-0A8A00C5B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C4301D-17EA-4E7B-8185-1B9C5970F1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EEB2D-3A17-4730-83C3-A2637A399C27}" type="datetimeFigureOut">
              <a:rPr lang="en-CA" smtClean="0"/>
              <a:t>2020-05-22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FBBBB75-A3B2-4E42-A2D3-8942D69BBE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1C6861-EDBD-4ACB-8D36-1DB31CF678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FB42CE-9674-4E46-9A70-C70280A34F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1999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79D9E6-5FB9-8145-8C3C-97975B54E9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28" r="3486"/>
          <a:stretch/>
        </p:blipFill>
        <p:spPr>
          <a:xfrm>
            <a:off x="0" y="-1"/>
            <a:ext cx="5368786" cy="60398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1EA7459-CE53-134C-8831-669605F595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19"/>
          <a:stretch/>
        </p:blipFill>
        <p:spPr>
          <a:xfrm>
            <a:off x="7598406" y="10"/>
            <a:ext cx="609600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C07281-AD61-BA4A-9C69-1F2E21AFBA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15523" y="3862403"/>
            <a:ext cx="2700944" cy="927311"/>
          </a:xfrm>
          <a:noFill/>
        </p:spPr>
        <p:txBody>
          <a:bodyPr>
            <a:noAutofit/>
          </a:bodyPr>
          <a:lstStyle/>
          <a:p>
            <a:r>
              <a:rPr lang="en-US" sz="1500" dirty="0">
                <a:solidFill>
                  <a:srgbClr val="080808"/>
                </a:solidFill>
                <a:latin typeface="Times" pitchFamily="2" charset="0"/>
              </a:rPr>
              <a:t>Nadia Blostein</a:t>
            </a:r>
          </a:p>
          <a:p>
            <a:r>
              <a:rPr lang="en-US" sz="1500" dirty="0">
                <a:solidFill>
                  <a:srgbClr val="080808"/>
                </a:solidFill>
                <a:latin typeface="Times" pitchFamily="2" charset="0"/>
              </a:rPr>
              <a:t>Supervisor: Dr. </a:t>
            </a:r>
            <a:r>
              <a:rPr lang="en-US" sz="1500" dirty="0" err="1">
                <a:solidFill>
                  <a:srgbClr val="080808"/>
                </a:solidFill>
                <a:latin typeface="Times" pitchFamily="2" charset="0"/>
              </a:rPr>
              <a:t>Mallar</a:t>
            </a:r>
            <a:r>
              <a:rPr lang="en-US" sz="1500" dirty="0">
                <a:solidFill>
                  <a:srgbClr val="080808"/>
                </a:solidFill>
                <a:latin typeface="Times" pitchFamily="2" charset="0"/>
              </a:rPr>
              <a:t> Chakravarty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2E8356-286B-C445-98AD-92F3F1802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858" y="2545582"/>
            <a:ext cx="3618284" cy="1195554"/>
          </a:xfrm>
          <a:noFill/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80808"/>
                </a:solidFill>
                <a:latin typeface="Times" pitchFamily="2" charset="0"/>
              </a:rPr>
              <a:t>Examining the relationship between HERITABILITY and EVOLUTION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16F246-EEA9-6943-AA26-3C247410D9A5}"/>
              </a:ext>
            </a:extLst>
          </p:cNvPr>
          <p:cNvSpPr txBox="1"/>
          <p:nvPr/>
        </p:nvSpPr>
        <p:spPr>
          <a:xfrm>
            <a:off x="0" y="6161161"/>
            <a:ext cx="5341878" cy="72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Cambria" panose="02040503050406030204" pitchFamily="18" charset="0"/>
              </a:rPr>
              <a:t>BRAINHACK SCHOOL 2020</a:t>
            </a:r>
          </a:p>
        </p:txBody>
      </p:sp>
    </p:spTree>
    <p:extLst>
      <p:ext uri="{BB962C8B-B14F-4D97-AF65-F5344CB8AC3E}">
        <p14:creationId xmlns:p14="http://schemas.microsoft.com/office/powerpoint/2010/main" val="555508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ésultats de recherche d'images pour « brain image »">
            <a:extLst>
              <a:ext uri="{FF2B5EF4-FFF2-40B4-BE49-F238E27FC236}">
                <a16:creationId xmlns:a16="http://schemas.microsoft.com/office/drawing/2014/main" id="{45168EB6-F6DA-4713-9145-AF9B959AA4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54" r="21109" b="10378"/>
          <a:stretch/>
        </p:blipFill>
        <p:spPr bwMode="auto">
          <a:xfrm>
            <a:off x="126820" y="927499"/>
            <a:ext cx="3798169" cy="448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lèche : double flèche verticale 17">
            <a:extLst>
              <a:ext uri="{FF2B5EF4-FFF2-40B4-BE49-F238E27FC236}">
                <a16:creationId xmlns:a16="http://schemas.microsoft.com/office/drawing/2014/main" id="{87C0CE31-562E-4C7B-B61D-FD8B8381C1AB}"/>
              </a:ext>
            </a:extLst>
          </p:cNvPr>
          <p:cNvSpPr/>
          <p:nvPr/>
        </p:nvSpPr>
        <p:spPr>
          <a:xfrm>
            <a:off x="8999108" y="1498994"/>
            <a:ext cx="635780" cy="3657599"/>
          </a:xfrm>
          <a:prstGeom prst="upDownArrow">
            <a:avLst/>
          </a:prstGeom>
          <a:gradFill flip="none" rotWithShape="1">
            <a:gsLst>
              <a:gs pos="0">
                <a:schemeClr val="tx1"/>
              </a:gs>
              <a:gs pos="74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487386-1172-4209-AAA4-21F80FC8C79A}"/>
              </a:ext>
            </a:extLst>
          </p:cNvPr>
          <p:cNvSpPr/>
          <p:nvPr/>
        </p:nvSpPr>
        <p:spPr>
          <a:xfrm>
            <a:off x="9046733" y="1137044"/>
            <a:ext cx="540530" cy="3619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3118E49-A5D5-4DB0-888D-63A4B920CBA0}"/>
              </a:ext>
            </a:extLst>
          </p:cNvPr>
          <p:cNvSpPr/>
          <p:nvPr/>
        </p:nvSpPr>
        <p:spPr>
          <a:xfrm>
            <a:off x="9046733" y="5156594"/>
            <a:ext cx="540530" cy="3619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0</a:t>
            </a:r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44B217FE-37A0-4124-A5C6-AA2FE4B44B99}"/>
              </a:ext>
            </a:extLst>
          </p:cNvPr>
          <p:cNvSpPr/>
          <p:nvPr/>
        </p:nvSpPr>
        <p:spPr>
          <a:xfrm>
            <a:off x="6485092" y="1200983"/>
            <a:ext cx="2189545" cy="1624013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Additive genetic effects (A)</a:t>
            </a:r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0800BB99-28AB-4369-92E8-774ED9C99719}"/>
              </a:ext>
            </a:extLst>
          </p:cNvPr>
          <p:cNvSpPr/>
          <p:nvPr/>
        </p:nvSpPr>
        <p:spPr>
          <a:xfrm>
            <a:off x="6413981" y="3417092"/>
            <a:ext cx="2189545" cy="1624013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Environmental effects </a:t>
            </a:r>
          </a:p>
          <a:p>
            <a:pPr algn="ctr"/>
            <a:r>
              <a:rPr lang="en-CA" dirty="0"/>
              <a:t>(E)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8F6A527-4408-47A4-A9CD-283EB9DDB840}"/>
              </a:ext>
            </a:extLst>
          </p:cNvPr>
          <p:cNvSpPr/>
          <p:nvPr/>
        </p:nvSpPr>
        <p:spPr>
          <a:xfrm>
            <a:off x="9834772" y="1137044"/>
            <a:ext cx="502752" cy="43815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rtlCol="0" anchor="ctr"/>
          <a:lstStyle/>
          <a:p>
            <a:pPr algn="ctr"/>
            <a:r>
              <a:rPr lang="en-CA" dirty="0"/>
              <a:t>HERITABILITY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DCEF23-2221-7344-8F6D-D0E19C6127C4}"/>
              </a:ext>
            </a:extLst>
          </p:cNvPr>
          <p:cNvSpPr/>
          <p:nvPr/>
        </p:nvSpPr>
        <p:spPr>
          <a:xfrm>
            <a:off x="4124873" y="2880989"/>
            <a:ext cx="2285288" cy="44691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TOTAL BRAIN VOLUME</a:t>
            </a:r>
          </a:p>
        </p:txBody>
      </p:sp>
      <p:cxnSp>
        <p:nvCxnSpPr>
          <p:cNvPr id="23" name="Connecteur droit avec flèche 10">
            <a:extLst>
              <a:ext uri="{FF2B5EF4-FFF2-40B4-BE49-F238E27FC236}">
                <a16:creationId xmlns:a16="http://schemas.microsoft.com/office/drawing/2014/main" id="{FDE41831-F56B-E84D-ABC4-F81827C6246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2721935" y="3104445"/>
            <a:ext cx="1402938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5877E52-9573-5D43-ADA2-647A9FF2E3BA}"/>
              </a:ext>
            </a:extLst>
          </p:cNvPr>
          <p:cNvCxnSpPr>
            <a:cxnSpLocks/>
            <a:stCxn id="36" idx="3"/>
          </p:cNvCxnSpPr>
          <p:nvPr/>
        </p:nvCxnSpPr>
        <p:spPr>
          <a:xfrm flipH="1">
            <a:off x="6410161" y="2587165"/>
            <a:ext cx="395582" cy="2938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31B5AA9-B492-E444-8F28-2088B83E6FFF}"/>
              </a:ext>
            </a:extLst>
          </p:cNvPr>
          <p:cNvCxnSpPr>
            <a:cxnSpLocks/>
            <a:stCxn id="38" idx="1"/>
          </p:cNvCxnSpPr>
          <p:nvPr/>
        </p:nvCxnSpPr>
        <p:spPr>
          <a:xfrm flipH="1" flipV="1">
            <a:off x="6410161" y="3327900"/>
            <a:ext cx="324471" cy="3270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9D46F3C-A30C-6C45-8A56-C750E3BC123C}"/>
              </a:ext>
            </a:extLst>
          </p:cNvPr>
          <p:cNvSpPr/>
          <p:nvPr/>
        </p:nvSpPr>
        <p:spPr>
          <a:xfrm>
            <a:off x="0" y="6124233"/>
            <a:ext cx="12191999" cy="676275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3000" b="1" dirty="0">
                <a:solidFill>
                  <a:schemeClr val="tx1"/>
                </a:solidFill>
              </a:rPr>
              <a:t>Intuition: quantification of “NATURE VS NURTURE”</a:t>
            </a:r>
          </a:p>
        </p:txBody>
      </p:sp>
      <p:graphicFrame>
        <p:nvGraphicFramePr>
          <p:cNvPr id="15" name="Google Shape;62;p14">
            <a:extLst>
              <a:ext uri="{FF2B5EF4-FFF2-40B4-BE49-F238E27FC236}">
                <a16:creationId xmlns:a16="http://schemas.microsoft.com/office/drawing/2014/main" id="{E46315AD-1AA2-DB42-81D5-694BAD47C48D}"/>
              </a:ext>
            </a:extLst>
          </p:cNvPr>
          <p:cNvGraphicFramePr/>
          <p:nvPr/>
        </p:nvGraphicFramePr>
        <p:xfrm>
          <a:off x="0" y="0"/>
          <a:ext cx="12192000" cy="78377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837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b="1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BACKGROUND</a:t>
                      </a:r>
                    </a:p>
                  </a:txBody>
                  <a:tcPr marL="91425" marR="91425" marT="91425" marB="91425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DATA</a:t>
                      </a:r>
                    </a:p>
                  </a:txBody>
                  <a:tcPr marL="91425" marR="91425" marT="91425" marB="9142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TOOLS</a:t>
                      </a:r>
                    </a:p>
                  </a:txBody>
                  <a:tcPr marL="91425" marR="91425" marT="91425" marB="9142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Flèche : double flèche verticale 17">
            <a:extLst>
              <a:ext uri="{FF2B5EF4-FFF2-40B4-BE49-F238E27FC236}">
                <a16:creationId xmlns:a16="http://schemas.microsoft.com/office/drawing/2014/main" id="{C807D8B4-8F08-BD47-891D-59494A8818A8}"/>
              </a:ext>
            </a:extLst>
          </p:cNvPr>
          <p:cNvSpPr/>
          <p:nvPr/>
        </p:nvSpPr>
        <p:spPr>
          <a:xfrm rot="10800000">
            <a:off x="10753449" y="1498994"/>
            <a:ext cx="635780" cy="3657599"/>
          </a:xfrm>
          <a:prstGeom prst="upDownArrow">
            <a:avLst/>
          </a:prstGeom>
          <a:gradFill flip="none" rotWithShape="1">
            <a:gsLst>
              <a:gs pos="0">
                <a:schemeClr val="tx1"/>
              </a:gs>
              <a:gs pos="74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812BEFF-BD30-0D48-8675-81F2A7064A0A}"/>
              </a:ext>
            </a:extLst>
          </p:cNvPr>
          <p:cNvSpPr/>
          <p:nvPr/>
        </p:nvSpPr>
        <p:spPr>
          <a:xfrm>
            <a:off x="10801074" y="1137044"/>
            <a:ext cx="540530" cy="3619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0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1304C1-4E15-1248-B3B7-8E2A971C087F}"/>
              </a:ext>
            </a:extLst>
          </p:cNvPr>
          <p:cNvSpPr/>
          <p:nvPr/>
        </p:nvSpPr>
        <p:spPr>
          <a:xfrm>
            <a:off x="10801074" y="5156594"/>
            <a:ext cx="540530" cy="3619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84FA2C9-D5AF-FE48-8F07-4A03FC71C2D7}"/>
              </a:ext>
            </a:extLst>
          </p:cNvPr>
          <p:cNvSpPr/>
          <p:nvPr/>
        </p:nvSpPr>
        <p:spPr>
          <a:xfrm>
            <a:off x="11589113" y="1137044"/>
            <a:ext cx="502752" cy="43815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rtlCol="0" anchor="ctr"/>
          <a:lstStyle/>
          <a:p>
            <a:pPr algn="ctr"/>
            <a:r>
              <a:rPr lang="en-CA" dirty="0"/>
              <a:t>PLASTICITY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641A5B-8E77-E242-A421-372AF4B1A2C9}"/>
              </a:ext>
            </a:extLst>
          </p:cNvPr>
          <p:cNvSpPr txBox="1"/>
          <p:nvPr/>
        </p:nvSpPr>
        <p:spPr>
          <a:xfrm>
            <a:off x="10801074" y="5687149"/>
            <a:ext cx="1290791" cy="35394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Cambria" panose="02040503050406030204" pitchFamily="18" charset="0"/>
              </a:rPr>
              <a:t>INTUITION</a:t>
            </a:r>
          </a:p>
        </p:txBody>
      </p:sp>
    </p:spTree>
    <p:extLst>
      <p:ext uri="{BB962C8B-B14F-4D97-AF65-F5344CB8AC3E}">
        <p14:creationId xmlns:p14="http://schemas.microsoft.com/office/powerpoint/2010/main" val="1744433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in, drawing&#10;&#10;Description automatically generated">
            <a:extLst>
              <a:ext uri="{FF2B5EF4-FFF2-40B4-BE49-F238E27FC236}">
                <a16:creationId xmlns:a16="http://schemas.microsoft.com/office/drawing/2014/main" id="{F0C59310-B724-7844-ACFC-789B0274A7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95" y="1100361"/>
            <a:ext cx="3897407" cy="4657278"/>
          </a:xfrm>
          <a:prstGeom prst="rect">
            <a:avLst/>
          </a:prstGeom>
        </p:spPr>
      </p:pic>
      <p:sp>
        <p:nvSpPr>
          <p:cNvPr id="7" name="Flèche : double flèche verticale 17">
            <a:extLst>
              <a:ext uri="{FF2B5EF4-FFF2-40B4-BE49-F238E27FC236}">
                <a16:creationId xmlns:a16="http://schemas.microsoft.com/office/drawing/2014/main" id="{ADEBD5EE-CD7C-984A-915C-BAAD4902DBF6}"/>
              </a:ext>
            </a:extLst>
          </p:cNvPr>
          <p:cNvSpPr/>
          <p:nvPr/>
        </p:nvSpPr>
        <p:spPr>
          <a:xfrm>
            <a:off x="8999108" y="1498994"/>
            <a:ext cx="635780" cy="3657599"/>
          </a:xfrm>
          <a:prstGeom prst="upDownArrow">
            <a:avLst/>
          </a:prstGeom>
          <a:gradFill flip="none" rotWithShape="1">
            <a:gsLst>
              <a:gs pos="0">
                <a:schemeClr val="tx1"/>
              </a:gs>
              <a:gs pos="74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46D20A-E159-3847-8D4A-1F5AEA051D3A}"/>
              </a:ext>
            </a:extLst>
          </p:cNvPr>
          <p:cNvSpPr/>
          <p:nvPr/>
        </p:nvSpPr>
        <p:spPr>
          <a:xfrm>
            <a:off x="9046733" y="1137044"/>
            <a:ext cx="540530" cy="3619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45A3EA-1A1E-B841-B92B-4F50B065E1C1}"/>
              </a:ext>
            </a:extLst>
          </p:cNvPr>
          <p:cNvSpPr/>
          <p:nvPr/>
        </p:nvSpPr>
        <p:spPr>
          <a:xfrm>
            <a:off x="9046733" y="5156594"/>
            <a:ext cx="540530" cy="3619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0</a:t>
            </a:r>
          </a:p>
        </p:txBody>
      </p:sp>
      <p:sp>
        <p:nvSpPr>
          <p:cNvPr id="10" name="Ellipse 35">
            <a:extLst>
              <a:ext uri="{FF2B5EF4-FFF2-40B4-BE49-F238E27FC236}">
                <a16:creationId xmlns:a16="http://schemas.microsoft.com/office/drawing/2014/main" id="{6DD71A72-838E-6E4B-A4D4-0A68A3535A07}"/>
              </a:ext>
            </a:extLst>
          </p:cNvPr>
          <p:cNvSpPr/>
          <p:nvPr/>
        </p:nvSpPr>
        <p:spPr>
          <a:xfrm>
            <a:off x="6485092" y="1200983"/>
            <a:ext cx="2189545" cy="1624013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Additive genetic effects (A)</a:t>
            </a:r>
          </a:p>
        </p:txBody>
      </p:sp>
      <p:sp>
        <p:nvSpPr>
          <p:cNvPr id="11" name="Ellipse 37">
            <a:extLst>
              <a:ext uri="{FF2B5EF4-FFF2-40B4-BE49-F238E27FC236}">
                <a16:creationId xmlns:a16="http://schemas.microsoft.com/office/drawing/2014/main" id="{979625B8-A7EF-864F-BC61-F48E07FAD0BE}"/>
              </a:ext>
            </a:extLst>
          </p:cNvPr>
          <p:cNvSpPr/>
          <p:nvPr/>
        </p:nvSpPr>
        <p:spPr>
          <a:xfrm>
            <a:off x="6413981" y="3417092"/>
            <a:ext cx="2189545" cy="1624013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Environmental effects </a:t>
            </a:r>
          </a:p>
          <a:p>
            <a:pPr algn="ctr"/>
            <a:r>
              <a:rPr lang="en-CA" dirty="0"/>
              <a:t>(E)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CF0003-12D7-D842-B598-847CDFD7E238}"/>
              </a:ext>
            </a:extLst>
          </p:cNvPr>
          <p:cNvSpPr/>
          <p:nvPr/>
        </p:nvSpPr>
        <p:spPr>
          <a:xfrm>
            <a:off x="9834772" y="1137044"/>
            <a:ext cx="502752" cy="43815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rtlCol="0" anchor="ctr"/>
          <a:lstStyle/>
          <a:p>
            <a:pPr algn="ctr"/>
            <a:r>
              <a:rPr lang="en-CA" dirty="0"/>
              <a:t>HERITABILITY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B58AC9-E8D7-CE40-945E-F86A373D848B}"/>
              </a:ext>
            </a:extLst>
          </p:cNvPr>
          <p:cNvSpPr/>
          <p:nvPr/>
        </p:nvSpPr>
        <p:spPr>
          <a:xfrm>
            <a:off x="4124873" y="2587165"/>
            <a:ext cx="2285288" cy="106775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SUBCORTICAL STRUCTURE VOLUME &amp; </a:t>
            </a:r>
            <a:r>
              <a:rPr lang="en-CA" b="1" u="sng" dirty="0"/>
              <a:t>SHAPE</a:t>
            </a:r>
          </a:p>
        </p:txBody>
      </p:sp>
      <p:cxnSp>
        <p:nvCxnSpPr>
          <p:cNvPr id="14" name="Connecteur droit avec flèche 10">
            <a:extLst>
              <a:ext uri="{FF2B5EF4-FFF2-40B4-BE49-F238E27FC236}">
                <a16:creationId xmlns:a16="http://schemas.microsoft.com/office/drawing/2014/main" id="{A283CAA4-19E2-A94D-8CBC-B74C8CC567FA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2721935" y="3104445"/>
            <a:ext cx="1402938" cy="1659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48783B5-2F6F-D042-BFD0-8C69C6FFD402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6410161" y="2587165"/>
            <a:ext cx="395582" cy="2938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F0EBCD4-A6A3-4C4C-AC7C-B772A4FE8D5F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6410161" y="3327900"/>
            <a:ext cx="324471" cy="3270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D93EB54-1A12-2849-86C5-A3C86B8B2B29}"/>
              </a:ext>
            </a:extLst>
          </p:cNvPr>
          <p:cNvSpPr txBox="1"/>
          <p:nvPr/>
        </p:nvSpPr>
        <p:spPr>
          <a:xfrm>
            <a:off x="5784440" y="3313228"/>
            <a:ext cx="3897407" cy="86177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500" i="1" dirty="0"/>
              <a:t>→ vertex-wise surface area</a:t>
            </a:r>
          </a:p>
          <a:p>
            <a:r>
              <a:rPr lang="en-US" sz="2500" i="1" dirty="0"/>
              <a:t>→ vertex-wise displacement</a:t>
            </a:r>
          </a:p>
        </p:txBody>
      </p:sp>
      <p:graphicFrame>
        <p:nvGraphicFramePr>
          <p:cNvPr id="15" name="Google Shape;62;p14">
            <a:extLst>
              <a:ext uri="{FF2B5EF4-FFF2-40B4-BE49-F238E27FC236}">
                <a16:creationId xmlns:a16="http://schemas.microsoft.com/office/drawing/2014/main" id="{587DB6A4-1110-7944-876F-84272A1044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2711892"/>
              </p:ext>
            </p:extLst>
          </p:nvPr>
        </p:nvGraphicFramePr>
        <p:xfrm>
          <a:off x="0" y="0"/>
          <a:ext cx="12192000" cy="78377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837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b="1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BACKGROUND</a:t>
                      </a:r>
                    </a:p>
                  </a:txBody>
                  <a:tcPr marL="91425" marR="91425" marT="91425" marB="91425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DATA</a:t>
                      </a:r>
                    </a:p>
                  </a:txBody>
                  <a:tcPr marL="91425" marR="91425" marT="91425" marB="9142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TOOLS</a:t>
                      </a:r>
                    </a:p>
                  </a:txBody>
                  <a:tcPr marL="91425" marR="91425" marT="91425" marB="9142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1447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Google Shape;62;p14">
            <a:extLst>
              <a:ext uri="{FF2B5EF4-FFF2-40B4-BE49-F238E27FC236}">
                <a16:creationId xmlns:a16="http://schemas.microsoft.com/office/drawing/2014/main" id="{DA84CAC6-6033-6648-B67D-FA253983B1D2}"/>
              </a:ext>
            </a:extLst>
          </p:cNvPr>
          <p:cNvGraphicFramePr/>
          <p:nvPr/>
        </p:nvGraphicFramePr>
        <p:xfrm>
          <a:off x="0" y="0"/>
          <a:ext cx="12192000" cy="78377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837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b="0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BACKGROUND</a:t>
                      </a:r>
                    </a:p>
                  </a:txBody>
                  <a:tcPr marL="91425" marR="91425" marT="91425" marB="9142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b="1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DATA</a:t>
                      </a:r>
                    </a:p>
                  </a:txBody>
                  <a:tcPr marL="91425" marR="91425" marT="91425" marB="91425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TOOLS</a:t>
                      </a:r>
                    </a:p>
                  </a:txBody>
                  <a:tcPr marL="91425" marR="91425" marT="91425" marB="9142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7" name="Rectangle 36">
            <a:extLst>
              <a:ext uri="{FF2B5EF4-FFF2-40B4-BE49-F238E27FC236}">
                <a16:creationId xmlns:a16="http://schemas.microsoft.com/office/drawing/2014/main" id="{99198177-A881-0346-97CD-D669798288D3}"/>
              </a:ext>
            </a:extLst>
          </p:cNvPr>
          <p:cNvSpPr/>
          <p:nvPr/>
        </p:nvSpPr>
        <p:spPr>
          <a:xfrm>
            <a:off x="4122255" y="2707641"/>
            <a:ext cx="2285288" cy="78377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SUBCORTICAL</a:t>
            </a:r>
          </a:p>
          <a:p>
            <a:pPr algn="ctr"/>
            <a:r>
              <a:rPr lang="en-CA" dirty="0"/>
              <a:t>STRUCTURE </a:t>
            </a:r>
            <a:r>
              <a:rPr lang="en-CA" b="1" u="sng" dirty="0"/>
              <a:t>SHAPE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B209734-F810-CE41-9EE9-BD0D6E1081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" t="799" r="71952" b="779"/>
          <a:stretch/>
        </p:blipFill>
        <p:spPr bwMode="auto">
          <a:xfrm>
            <a:off x="39188" y="1228482"/>
            <a:ext cx="4048522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lèche : double flèche verticale 17">
            <a:extLst>
              <a:ext uri="{FF2B5EF4-FFF2-40B4-BE49-F238E27FC236}">
                <a16:creationId xmlns:a16="http://schemas.microsoft.com/office/drawing/2014/main" id="{11E32B4F-8BD6-244A-8BA0-5BB67BA12B47}"/>
              </a:ext>
            </a:extLst>
          </p:cNvPr>
          <p:cNvSpPr/>
          <p:nvPr/>
        </p:nvSpPr>
        <p:spPr>
          <a:xfrm>
            <a:off x="8999108" y="1498994"/>
            <a:ext cx="635780" cy="3657599"/>
          </a:xfrm>
          <a:prstGeom prst="upDownArrow">
            <a:avLst/>
          </a:prstGeom>
          <a:gradFill flip="none" rotWithShape="1">
            <a:gsLst>
              <a:gs pos="0">
                <a:schemeClr val="tx1"/>
              </a:gs>
              <a:gs pos="74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C39547-FA43-7140-91B8-29098192B08E}"/>
              </a:ext>
            </a:extLst>
          </p:cNvPr>
          <p:cNvSpPr/>
          <p:nvPr/>
        </p:nvSpPr>
        <p:spPr>
          <a:xfrm>
            <a:off x="9046733" y="1137044"/>
            <a:ext cx="540530" cy="3619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65BDEB-D4D4-5742-ABF0-4244AA452AAF}"/>
              </a:ext>
            </a:extLst>
          </p:cNvPr>
          <p:cNvSpPr/>
          <p:nvPr/>
        </p:nvSpPr>
        <p:spPr>
          <a:xfrm>
            <a:off x="9046733" y="5156594"/>
            <a:ext cx="540530" cy="3619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0</a:t>
            </a:r>
          </a:p>
        </p:txBody>
      </p:sp>
      <p:sp>
        <p:nvSpPr>
          <p:cNvPr id="17" name="Ellipse 35">
            <a:extLst>
              <a:ext uri="{FF2B5EF4-FFF2-40B4-BE49-F238E27FC236}">
                <a16:creationId xmlns:a16="http://schemas.microsoft.com/office/drawing/2014/main" id="{907E367C-EF85-C149-A185-309B2357C99D}"/>
              </a:ext>
            </a:extLst>
          </p:cNvPr>
          <p:cNvSpPr/>
          <p:nvPr/>
        </p:nvSpPr>
        <p:spPr>
          <a:xfrm>
            <a:off x="6485092" y="1200983"/>
            <a:ext cx="2189545" cy="1624013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Additive genetic effects (A)</a:t>
            </a:r>
          </a:p>
        </p:txBody>
      </p:sp>
      <p:sp>
        <p:nvSpPr>
          <p:cNvPr id="18" name="Ellipse 37">
            <a:extLst>
              <a:ext uri="{FF2B5EF4-FFF2-40B4-BE49-F238E27FC236}">
                <a16:creationId xmlns:a16="http://schemas.microsoft.com/office/drawing/2014/main" id="{F6951932-D286-C642-A27B-2689646EF0F7}"/>
              </a:ext>
            </a:extLst>
          </p:cNvPr>
          <p:cNvSpPr/>
          <p:nvPr/>
        </p:nvSpPr>
        <p:spPr>
          <a:xfrm>
            <a:off x="6413981" y="3417092"/>
            <a:ext cx="2189545" cy="1624013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Environmental effects </a:t>
            </a:r>
          </a:p>
          <a:p>
            <a:pPr algn="ctr"/>
            <a:r>
              <a:rPr lang="en-CA" dirty="0"/>
              <a:t>(E)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C14CE30-4BF6-2541-85BE-11AF95C8E837}"/>
              </a:ext>
            </a:extLst>
          </p:cNvPr>
          <p:cNvSpPr/>
          <p:nvPr/>
        </p:nvSpPr>
        <p:spPr>
          <a:xfrm>
            <a:off x="9834772" y="1137044"/>
            <a:ext cx="502752" cy="43815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rtlCol="0" anchor="ctr"/>
          <a:lstStyle/>
          <a:p>
            <a:pPr algn="ctr"/>
            <a:r>
              <a:rPr lang="en-CA" dirty="0"/>
              <a:t>HERITABILITY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A7C3B20-2923-F14C-947A-E8225A2D2259}"/>
              </a:ext>
            </a:extLst>
          </p:cNvPr>
          <p:cNvCxnSpPr>
            <a:cxnSpLocks/>
            <a:stCxn id="17" idx="3"/>
          </p:cNvCxnSpPr>
          <p:nvPr/>
        </p:nvCxnSpPr>
        <p:spPr>
          <a:xfrm flipH="1">
            <a:off x="6410161" y="2587165"/>
            <a:ext cx="395582" cy="2938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B5DA8F-314D-BB49-8580-3095D2F867B2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6410161" y="3327900"/>
            <a:ext cx="324471" cy="3270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èche : double flèche verticale 17">
            <a:extLst>
              <a:ext uri="{FF2B5EF4-FFF2-40B4-BE49-F238E27FC236}">
                <a16:creationId xmlns:a16="http://schemas.microsoft.com/office/drawing/2014/main" id="{895E53F4-B71E-194D-9606-69EE07A98FF4}"/>
              </a:ext>
            </a:extLst>
          </p:cNvPr>
          <p:cNvSpPr/>
          <p:nvPr/>
        </p:nvSpPr>
        <p:spPr>
          <a:xfrm rot="10800000">
            <a:off x="10753449" y="1498994"/>
            <a:ext cx="635780" cy="3657599"/>
          </a:xfrm>
          <a:prstGeom prst="upDownArrow">
            <a:avLst/>
          </a:prstGeom>
          <a:gradFill flip="none" rotWithShape="1">
            <a:gsLst>
              <a:gs pos="0">
                <a:schemeClr val="tx1"/>
              </a:gs>
              <a:gs pos="74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2F256D-2A5B-064D-9CEB-A9A35D6C5EA1}"/>
              </a:ext>
            </a:extLst>
          </p:cNvPr>
          <p:cNvSpPr/>
          <p:nvPr/>
        </p:nvSpPr>
        <p:spPr>
          <a:xfrm>
            <a:off x="10801074" y="1137044"/>
            <a:ext cx="540530" cy="3619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62FD24-7DC1-0F4D-AC0E-5EB67AC50D96}"/>
              </a:ext>
            </a:extLst>
          </p:cNvPr>
          <p:cNvSpPr/>
          <p:nvPr/>
        </p:nvSpPr>
        <p:spPr>
          <a:xfrm>
            <a:off x="10801074" y="5156594"/>
            <a:ext cx="540530" cy="3619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5F40498-FBBC-FF4C-B8E9-D9259214E3AB}"/>
              </a:ext>
            </a:extLst>
          </p:cNvPr>
          <p:cNvSpPr/>
          <p:nvPr/>
        </p:nvSpPr>
        <p:spPr>
          <a:xfrm>
            <a:off x="11589113" y="1137044"/>
            <a:ext cx="502752" cy="438150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rtlCol="0" anchor="ctr"/>
          <a:lstStyle/>
          <a:p>
            <a:pPr algn="ctr"/>
            <a:r>
              <a:rPr lang="en-CA" dirty="0"/>
              <a:t>PLASTICITY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C9E4DD-6FBC-574B-B82C-343558F1950B}"/>
              </a:ext>
            </a:extLst>
          </p:cNvPr>
          <p:cNvSpPr txBox="1"/>
          <p:nvPr/>
        </p:nvSpPr>
        <p:spPr>
          <a:xfrm>
            <a:off x="10801074" y="5687149"/>
            <a:ext cx="1290791" cy="35394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Cambria" panose="02040503050406030204" pitchFamily="18" charset="0"/>
              </a:rPr>
              <a:t>INTUITION</a:t>
            </a:r>
          </a:p>
        </p:txBody>
      </p:sp>
    </p:spTree>
    <p:extLst>
      <p:ext uri="{BB962C8B-B14F-4D97-AF65-F5344CB8AC3E}">
        <p14:creationId xmlns:p14="http://schemas.microsoft.com/office/powerpoint/2010/main" val="1991048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small, sitting, person&#10;&#10;Description automatically generated">
            <a:extLst>
              <a:ext uri="{FF2B5EF4-FFF2-40B4-BE49-F238E27FC236}">
                <a16:creationId xmlns:a16="http://schemas.microsoft.com/office/drawing/2014/main" id="{D426CAB8-4881-CD4A-92EB-4A1359DBE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041" y="0"/>
            <a:ext cx="4163424" cy="338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4C643B-3977-714B-8F35-E93601127815}"/>
              </a:ext>
            </a:extLst>
          </p:cNvPr>
          <p:cNvSpPr txBox="1"/>
          <p:nvPr/>
        </p:nvSpPr>
        <p:spPr>
          <a:xfrm>
            <a:off x="7063525" y="0"/>
            <a:ext cx="404949" cy="3384000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latin typeface="FrankRuehl" panose="020F0502020204030204" pitchFamily="34" charset="0"/>
                <a:cs typeface="FrankRuehl" panose="020F0502020204030204" pitchFamily="34" charset="0"/>
              </a:rPr>
              <a:t>BABOON</a:t>
            </a:r>
          </a:p>
          <a:p>
            <a:endParaRPr lang="en-US" sz="2400" b="1" dirty="0">
              <a:latin typeface="FrankRuehl" panose="020F0502020204030204" pitchFamily="34" charset="0"/>
              <a:cs typeface="FrankRuehl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3B3304-2B66-F843-B5AF-A47CC6CE47E9}"/>
              </a:ext>
            </a:extLst>
          </p:cNvPr>
          <p:cNvSpPr txBox="1"/>
          <p:nvPr/>
        </p:nvSpPr>
        <p:spPr>
          <a:xfrm>
            <a:off x="11788800" y="0"/>
            <a:ext cx="403200" cy="3384000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latin typeface="FrankRuehl" panose="020E0503060101010101" pitchFamily="34" charset="-79"/>
                <a:cs typeface="FrankRuehl" panose="020E0503060101010101" pitchFamily="34" charset="-79"/>
              </a:rPr>
              <a:t>RHESUS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6E6C17-51C5-9140-A423-417B1981862C}"/>
              </a:ext>
            </a:extLst>
          </p:cNvPr>
          <p:cNvSpPr txBox="1"/>
          <p:nvPr/>
        </p:nvSpPr>
        <p:spPr>
          <a:xfrm>
            <a:off x="7063525" y="3474000"/>
            <a:ext cx="404949" cy="3384000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latin typeface="FrankRuehl" panose="020E0503060101010101" pitchFamily="34" charset="-79"/>
                <a:cs typeface="FrankRuehl" panose="020E0503060101010101" pitchFamily="34" charset="-79"/>
              </a:rPr>
              <a:t>MARMOSET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D51B7F-2D69-4749-AB48-154892C8D27D}"/>
              </a:ext>
            </a:extLst>
          </p:cNvPr>
          <p:cNvSpPr txBox="1"/>
          <p:nvPr/>
        </p:nvSpPr>
        <p:spPr>
          <a:xfrm>
            <a:off x="11788800" y="3474000"/>
            <a:ext cx="403200" cy="338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sz="2400" b="1" dirty="0">
                <a:latin typeface="FrankRuehl" panose="020E0503060101010101" pitchFamily="34" charset="-79"/>
                <a:cs typeface="FrankRuehl" panose="020E0503060101010101" pitchFamily="34" charset="-79"/>
              </a:rPr>
              <a:t>H</a:t>
            </a:r>
          </a:p>
          <a:p>
            <a:r>
              <a:rPr lang="en-US" sz="2400" b="1" dirty="0">
                <a:latin typeface="FrankRuehl" panose="020E0503060101010101" pitchFamily="34" charset="-79"/>
                <a:cs typeface="FrankRuehl" panose="020E0503060101010101" pitchFamily="34" charset="-79"/>
              </a:rPr>
              <a:t>UMAN</a:t>
            </a:r>
          </a:p>
        </p:txBody>
      </p:sp>
      <p:pic>
        <p:nvPicPr>
          <p:cNvPr id="5" name="Picture 4" descr="A picture containing colorful, girl, window&#10;&#10;Description automatically generated">
            <a:extLst>
              <a:ext uri="{FF2B5EF4-FFF2-40B4-BE49-F238E27FC236}">
                <a16:creationId xmlns:a16="http://schemas.microsoft.com/office/drawing/2014/main" id="{792362AC-47C9-C24B-B026-C55EF1F632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5375" y="0"/>
            <a:ext cx="4163425" cy="3384000"/>
          </a:xfrm>
          <a:prstGeom prst="rect">
            <a:avLst/>
          </a:prstGeom>
        </p:spPr>
      </p:pic>
      <p:pic>
        <p:nvPicPr>
          <p:cNvPr id="9" name="Picture 8" descr="A picture containing shirt, drawing&#10;&#10;Description automatically generated">
            <a:extLst>
              <a:ext uri="{FF2B5EF4-FFF2-40B4-BE49-F238E27FC236}">
                <a16:creationId xmlns:a16="http://schemas.microsoft.com/office/drawing/2014/main" id="{45E829CE-161B-D545-9D39-DC93BE93F9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5375" y="3474000"/>
            <a:ext cx="4163425" cy="3384000"/>
          </a:xfrm>
          <a:prstGeom prst="rect">
            <a:avLst/>
          </a:prstGeom>
        </p:spPr>
      </p:pic>
      <p:pic>
        <p:nvPicPr>
          <p:cNvPr id="11" name="Picture 10" descr="A picture containing indoor, colorful, small, toy&#10;&#10;Description automatically generated">
            <a:extLst>
              <a:ext uri="{FF2B5EF4-FFF2-40B4-BE49-F238E27FC236}">
                <a16:creationId xmlns:a16="http://schemas.microsoft.com/office/drawing/2014/main" id="{5FEA7640-1078-8948-96BC-0BD1431386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2355" y="3474000"/>
            <a:ext cx="4163423" cy="3384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28C7D91-4009-914C-89D7-1915FB619B8E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BABOON</a:t>
            </a:r>
          </a:p>
          <a:p>
            <a:pPr algn="ctr"/>
            <a:r>
              <a:rPr lang="en-US" dirty="0"/>
              <a:t>► Template: HAIKO 89 T1w population-based  average MRI</a:t>
            </a:r>
          </a:p>
          <a:p>
            <a:pPr algn="ctr"/>
            <a:r>
              <a:rPr lang="en-US" dirty="0"/>
              <a:t>► Labels: none</a:t>
            </a:r>
          </a:p>
          <a:p>
            <a:pPr algn="ctr"/>
            <a:endParaRPr lang="en-US" dirty="0"/>
          </a:p>
          <a:p>
            <a:pPr algn="ctr"/>
            <a:r>
              <a:rPr lang="en-US" b="1" u="sng" dirty="0"/>
              <a:t>RHESUS</a:t>
            </a:r>
          </a:p>
          <a:p>
            <a:pPr algn="ctr"/>
            <a:r>
              <a:rPr lang="en-US" dirty="0"/>
              <a:t>► Template: NMT T1w MRI population-based average MRI</a:t>
            </a:r>
          </a:p>
          <a:p>
            <a:pPr algn="ctr"/>
            <a:r>
              <a:rPr lang="en-US" dirty="0"/>
              <a:t>► Labels: surrogate D99</a:t>
            </a:r>
          </a:p>
          <a:p>
            <a:pPr algn="ctr"/>
            <a:endParaRPr lang="en-US" dirty="0"/>
          </a:p>
          <a:p>
            <a:pPr algn="ctr"/>
            <a:r>
              <a:rPr lang="en-US" b="1" u="sng" dirty="0"/>
              <a:t>MARMOSET:</a:t>
            </a:r>
          </a:p>
          <a:p>
            <a:pPr algn="ctr"/>
            <a:r>
              <a:rPr lang="en-US" dirty="0"/>
              <a:t>► Template: MBM single-subject MTR image</a:t>
            </a:r>
          </a:p>
          <a:p>
            <a:pPr algn="ctr"/>
            <a:r>
              <a:rPr lang="en-US" dirty="0"/>
              <a:t>► Labels: beta-subcortical</a:t>
            </a:r>
          </a:p>
          <a:p>
            <a:pPr algn="ctr"/>
            <a:endParaRPr lang="en-US" dirty="0"/>
          </a:p>
          <a:p>
            <a:pPr algn="ctr"/>
            <a:r>
              <a:rPr lang="en-US" b="1" u="sng" dirty="0"/>
              <a:t>HUMAN:</a:t>
            </a:r>
          </a:p>
          <a:p>
            <a:pPr algn="ctr"/>
            <a:r>
              <a:rPr lang="en-US" dirty="0"/>
              <a:t>► Template: what would be a good template?</a:t>
            </a:r>
          </a:p>
          <a:p>
            <a:pPr algn="ctr"/>
            <a:r>
              <a:rPr lang="en-US" dirty="0"/>
              <a:t>► Labels: </a:t>
            </a:r>
            <a:r>
              <a:rPr lang="en-US" dirty="0" err="1"/>
              <a:t>CoBrA</a:t>
            </a:r>
            <a:r>
              <a:rPr lang="en-US" dirty="0"/>
              <a:t> Lab subcortical labels</a:t>
            </a:r>
          </a:p>
        </p:txBody>
      </p:sp>
      <p:pic>
        <p:nvPicPr>
          <p:cNvPr id="24" name="Picture 23" descr="A monkey that is standing in the dirt&#10;&#10;Description automatically generated">
            <a:extLst>
              <a:ext uri="{FF2B5EF4-FFF2-40B4-BE49-F238E27FC236}">
                <a16:creationId xmlns:a16="http://schemas.microsoft.com/office/drawing/2014/main" id="{01D633B0-0D46-F24B-94B9-0C7A7CA3BF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067" y="1739282"/>
            <a:ext cx="1928704" cy="1483200"/>
          </a:xfrm>
          <a:prstGeom prst="rect">
            <a:avLst/>
          </a:prstGeom>
        </p:spPr>
      </p:pic>
      <p:pic>
        <p:nvPicPr>
          <p:cNvPr id="26" name="Picture 25" descr="A monkey sitting on top of a grass covered field&#10;&#10;Description automatically generated">
            <a:extLst>
              <a:ext uri="{FF2B5EF4-FFF2-40B4-BE49-F238E27FC236}">
                <a16:creationId xmlns:a16="http://schemas.microsoft.com/office/drawing/2014/main" id="{108C095C-7C1F-4C49-BD1A-B8962C6A4E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1770" y="1740876"/>
            <a:ext cx="1732812" cy="1481606"/>
          </a:xfrm>
          <a:prstGeom prst="rect">
            <a:avLst/>
          </a:prstGeom>
        </p:spPr>
      </p:pic>
      <p:pic>
        <p:nvPicPr>
          <p:cNvPr id="27" name="Picture 26" descr="A close up of a monkey&#10;&#10;Description automatically generated">
            <a:extLst>
              <a:ext uri="{FF2B5EF4-FFF2-40B4-BE49-F238E27FC236}">
                <a16:creationId xmlns:a16="http://schemas.microsoft.com/office/drawing/2014/main" id="{3657CCFE-3569-FD4F-B124-56B1F5FA3B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567" y="5159414"/>
            <a:ext cx="1367785" cy="1483200"/>
          </a:xfrm>
          <a:prstGeom prst="rect">
            <a:avLst/>
          </a:prstGeom>
        </p:spPr>
      </p:pic>
      <p:pic>
        <p:nvPicPr>
          <p:cNvPr id="28" name="Picture 27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095DB23D-FB4C-8C47-BBC0-8B5474D4B4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1420" y="5166000"/>
            <a:ext cx="1473162" cy="14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39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903067CF-0AB2-BA40-9ED8-CC1CFF7852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2" r="21534"/>
          <a:stretch/>
        </p:blipFill>
        <p:spPr>
          <a:xfrm>
            <a:off x="1505339" y="1327455"/>
            <a:ext cx="8808097" cy="55305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32059A-B2D2-F84A-A04D-F53699D45CE9}"/>
              </a:ext>
            </a:extLst>
          </p:cNvPr>
          <p:cNvSpPr txBox="1"/>
          <p:nvPr/>
        </p:nvSpPr>
        <p:spPr>
          <a:xfrm>
            <a:off x="2090057" y="2817845"/>
            <a:ext cx="1623527" cy="33855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MARMOSET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3D3768-154C-DE49-934A-BEE402B795E8}"/>
              </a:ext>
            </a:extLst>
          </p:cNvPr>
          <p:cNvSpPr txBox="1"/>
          <p:nvPr/>
        </p:nvSpPr>
        <p:spPr>
          <a:xfrm>
            <a:off x="3881535" y="3156399"/>
            <a:ext cx="2195804" cy="58477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RHESUS MACAQUE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VERVET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7DE688-30BD-8448-92F0-D5AB1B7B8A0B}"/>
              </a:ext>
            </a:extLst>
          </p:cNvPr>
          <p:cNvSpPr txBox="1"/>
          <p:nvPr/>
        </p:nvSpPr>
        <p:spPr>
          <a:xfrm>
            <a:off x="2090057" y="1327455"/>
            <a:ext cx="6033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386850-DD89-884E-9086-E35D255E712C}"/>
              </a:ext>
            </a:extLst>
          </p:cNvPr>
          <p:cNvSpPr txBox="1"/>
          <p:nvPr/>
        </p:nvSpPr>
        <p:spPr>
          <a:xfrm>
            <a:off x="3278156" y="1327455"/>
            <a:ext cx="6033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002555-9C33-B042-854B-E0AAEE7A82F1}"/>
              </a:ext>
            </a:extLst>
          </p:cNvPr>
          <p:cNvSpPr txBox="1"/>
          <p:nvPr/>
        </p:nvSpPr>
        <p:spPr>
          <a:xfrm>
            <a:off x="8083421" y="825159"/>
            <a:ext cx="6033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✅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940B34-4C4D-6843-8A9F-66009FD01E47}"/>
              </a:ext>
            </a:extLst>
          </p:cNvPr>
          <p:cNvSpPr txBox="1"/>
          <p:nvPr/>
        </p:nvSpPr>
        <p:spPr>
          <a:xfrm>
            <a:off x="9423810" y="825159"/>
            <a:ext cx="6033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✅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FDC5A2-964C-C147-97FA-1B1BFCDA2206}"/>
              </a:ext>
            </a:extLst>
          </p:cNvPr>
          <p:cNvSpPr/>
          <p:nvPr/>
        </p:nvSpPr>
        <p:spPr>
          <a:xfrm>
            <a:off x="4198776" y="1881453"/>
            <a:ext cx="3396343" cy="65647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DB60FC-30B9-E046-BCF5-AB4FCAAB27D6}"/>
              </a:ext>
            </a:extLst>
          </p:cNvPr>
          <p:cNvSpPr txBox="1"/>
          <p:nvPr/>
        </p:nvSpPr>
        <p:spPr>
          <a:xfrm>
            <a:off x="5680010" y="825159"/>
            <a:ext cx="7946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❓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B683F52-6379-4442-83B7-D53D6F1CA6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10" b="89458"/>
          <a:stretch/>
        </p:blipFill>
        <p:spPr bwMode="auto">
          <a:xfrm>
            <a:off x="2090057" y="6304002"/>
            <a:ext cx="7697902" cy="553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Google Shape;62;p14">
            <a:extLst>
              <a:ext uri="{FF2B5EF4-FFF2-40B4-BE49-F238E27FC236}">
                <a16:creationId xmlns:a16="http://schemas.microsoft.com/office/drawing/2014/main" id="{6908C06E-264C-174E-A3B0-D8906948A8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6558132"/>
              </p:ext>
            </p:extLst>
          </p:nvPr>
        </p:nvGraphicFramePr>
        <p:xfrm>
          <a:off x="0" y="0"/>
          <a:ext cx="12192000" cy="78377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837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b="0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BACKGROUND</a:t>
                      </a:r>
                    </a:p>
                  </a:txBody>
                  <a:tcPr marL="91425" marR="91425" marT="91425" marB="9142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b="1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DATA</a:t>
                      </a:r>
                    </a:p>
                  </a:txBody>
                  <a:tcPr marL="91425" marR="91425" marT="91425" marB="91425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TOOLS</a:t>
                      </a:r>
                    </a:p>
                  </a:txBody>
                  <a:tcPr marL="91425" marR="91425" marT="91425" marB="9142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7416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oogle Shape;62;p14">
            <a:extLst>
              <a:ext uri="{FF2B5EF4-FFF2-40B4-BE49-F238E27FC236}">
                <a16:creationId xmlns:a16="http://schemas.microsoft.com/office/drawing/2014/main" id="{0AFAAD9D-C535-C24F-8FB1-38D6BC4923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2504178"/>
              </p:ext>
            </p:extLst>
          </p:nvPr>
        </p:nvGraphicFramePr>
        <p:xfrm>
          <a:off x="0" y="0"/>
          <a:ext cx="12192000" cy="78377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837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b="0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BACKGROUND</a:t>
                      </a:r>
                    </a:p>
                  </a:txBody>
                  <a:tcPr marL="91425" marR="91425" marT="91425" marB="9142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b="0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DATA</a:t>
                      </a:r>
                    </a:p>
                  </a:txBody>
                  <a:tcPr marL="91425" marR="91425" marT="91425" marB="9142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500" b="1" dirty="0">
                          <a:solidFill>
                            <a:schemeClr val="bg1"/>
                          </a:solidFill>
                          <a:latin typeface="Times" pitchFamily="2" charset="0"/>
                          <a:ea typeface="Cambria"/>
                          <a:cs typeface="Aldhabi" pitchFamily="2" charset="-78"/>
                          <a:sym typeface="Cambria"/>
                        </a:rPr>
                        <a:t>TOOLS</a:t>
                      </a:r>
                    </a:p>
                  </a:txBody>
                  <a:tcPr marL="91425" marR="91425" marT="91425" marB="91425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6B6BD26-7A2F-D843-A469-2A7112E2261C}"/>
              </a:ext>
            </a:extLst>
          </p:cNvPr>
          <p:cNvSpPr txBox="1"/>
          <p:nvPr/>
        </p:nvSpPr>
        <p:spPr>
          <a:xfrm>
            <a:off x="1181100" y="1997839"/>
            <a:ext cx="1037082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► Advanced Normalization Tools (ANTS) to register brains to each other</a:t>
            </a:r>
          </a:p>
          <a:p>
            <a:r>
              <a:rPr lang="en-US" sz="3000" dirty="0"/>
              <a:t>	→ using subcortical labels as brain masks</a:t>
            </a:r>
          </a:p>
          <a:p>
            <a:endParaRPr lang="en-US" sz="3000" dirty="0"/>
          </a:p>
          <a:p>
            <a:r>
              <a:rPr lang="en-US" sz="3000" dirty="0"/>
              <a:t>► Spatial permutation test (Alexander-Bloch et al. 2018)</a:t>
            </a:r>
          </a:p>
        </p:txBody>
      </p:sp>
    </p:spTree>
    <p:extLst>
      <p:ext uri="{BB962C8B-B14F-4D97-AF65-F5344CB8AC3E}">
        <p14:creationId xmlns:p14="http://schemas.microsoft.com/office/powerpoint/2010/main" val="41114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03DC26-5168-7242-BFEE-C49E579CF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875" y="0"/>
            <a:ext cx="5572125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C20C062-9C60-4D4D-A85B-5CB0AB0E2B79}"/>
              </a:ext>
            </a:extLst>
          </p:cNvPr>
          <p:cNvSpPr/>
          <p:nvPr/>
        </p:nvSpPr>
        <p:spPr>
          <a:xfrm>
            <a:off x="1513115" y="1044083"/>
            <a:ext cx="484414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30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Special thanks to</a:t>
            </a:r>
          </a:p>
          <a:p>
            <a:endParaRPr lang="en-CA" sz="3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CA" sz="30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Sejal</a:t>
            </a:r>
            <a:r>
              <a:rPr lang="en-CA" sz="3000" dirty="0">
                <a:solidFill>
                  <a:srgbClr val="000000"/>
                </a:solidFill>
                <a:latin typeface="Times New Roman" panose="02020603050405020304" pitchFamily="18" charset="0"/>
              </a:rPr>
              <a:t> Patel</a:t>
            </a:r>
          </a:p>
          <a:p>
            <a:r>
              <a:rPr lang="en-CA" sz="30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Raihaan</a:t>
            </a:r>
            <a:r>
              <a:rPr lang="en-CA" sz="3000" dirty="0">
                <a:solidFill>
                  <a:srgbClr val="000000"/>
                </a:solidFill>
                <a:latin typeface="Times New Roman" panose="02020603050405020304" pitchFamily="18" charset="0"/>
              </a:rPr>
              <a:t> Patel</a:t>
            </a:r>
          </a:p>
          <a:p>
            <a:r>
              <a:rPr lang="en-CA" sz="3000" dirty="0">
                <a:solidFill>
                  <a:srgbClr val="000000"/>
                </a:solidFill>
                <a:latin typeface="Times New Roman" panose="02020603050405020304" pitchFamily="18" charset="0"/>
              </a:rPr>
              <a:t>Gabriel A. </a:t>
            </a:r>
            <a:r>
              <a:rPr lang="en-CA" sz="30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Devenyi</a:t>
            </a:r>
            <a:endParaRPr lang="en-CA" sz="3000" baseline="30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CA" sz="3000" dirty="0">
                <a:solidFill>
                  <a:srgbClr val="000000"/>
                </a:solidFill>
                <a:latin typeface="Times New Roman" panose="02020603050405020304" pitchFamily="18" charset="0"/>
              </a:rPr>
              <a:t>Stephanie </a:t>
            </a:r>
            <a:r>
              <a:rPr lang="en-CA" sz="30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Tullo</a:t>
            </a:r>
            <a:endParaRPr lang="en-CA" sz="3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CA" sz="3000" dirty="0">
                <a:solidFill>
                  <a:srgbClr val="000000"/>
                </a:solidFill>
                <a:latin typeface="Times New Roman" panose="02020603050405020304" pitchFamily="18" charset="0"/>
              </a:rPr>
              <a:t>Eric </a:t>
            </a:r>
            <a:r>
              <a:rPr lang="en-CA" sz="30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Plitman</a:t>
            </a:r>
            <a:endParaRPr lang="en-CA" sz="3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CA" sz="30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Saashi</a:t>
            </a:r>
            <a:r>
              <a:rPr lang="en-CA" sz="3000" dirty="0">
                <a:solidFill>
                  <a:srgbClr val="000000"/>
                </a:solidFill>
                <a:latin typeface="Times New Roman" panose="02020603050405020304" pitchFamily="18" charset="0"/>
              </a:rPr>
              <a:t> Bedford</a:t>
            </a:r>
          </a:p>
          <a:p>
            <a:r>
              <a:rPr lang="en-CA" sz="30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Mallar</a:t>
            </a:r>
            <a:r>
              <a:rPr lang="en-CA" sz="3000" dirty="0">
                <a:solidFill>
                  <a:srgbClr val="000000"/>
                </a:solidFill>
                <a:latin typeface="Times New Roman" panose="02020603050405020304" pitchFamily="18" charset="0"/>
              </a:rPr>
              <a:t> Chakravarty</a:t>
            </a:r>
            <a:endParaRPr lang="en-CA" sz="3000" dirty="0">
              <a:solidFill>
                <a:srgbClr val="000000"/>
              </a:solidFill>
              <a:latin typeface="-webkit-standard"/>
            </a:endParaRPr>
          </a:p>
        </p:txBody>
      </p:sp>
    </p:spTree>
    <p:extLst>
      <p:ext uri="{BB962C8B-B14F-4D97-AF65-F5344CB8AC3E}">
        <p14:creationId xmlns:p14="http://schemas.microsoft.com/office/powerpoint/2010/main" val="62184184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237</Words>
  <Application>Microsoft Macintosh PowerPoint</Application>
  <PresentationFormat>Widescreen</PresentationFormat>
  <Paragraphs>94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-webkit-standard</vt:lpstr>
      <vt:lpstr>Arial</vt:lpstr>
      <vt:lpstr>Calibri</vt:lpstr>
      <vt:lpstr>Calibri Light</vt:lpstr>
      <vt:lpstr>Cambria</vt:lpstr>
      <vt:lpstr>FrankRuehl</vt:lpstr>
      <vt:lpstr>Times</vt:lpstr>
      <vt:lpstr>Times New Roman</vt:lpstr>
      <vt:lpstr>Thème Office</vt:lpstr>
      <vt:lpstr>Examining the relationship between HERITABILITY and EVOLUTION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Examining the relationship between HERITABILITY and EVOLUTION</dc:title>
  <dc:creator>Nadia Blostein</dc:creator>
  <cp:lastModifiedBy>Nadia Blostein</cp:lastModifiedBy>
  <cp:revision>23</cp:revision>
  <dcterms:created xsi:type="dcterms:W3CDTF">2020-05-21T14:15:38Z</dcterms:created>
  <dcterms:modified xsi:type="dcterms:W3CDTF">2020-05-22T20:39:25Z</dcterms:modified>
</cp:coreProperties>
</file>